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2" r:id="rId3"/>
  </p:sldMasterIdLst>
  <p:sldIdLst>
    <p:sldId id="256" r:id="rId4"/>
    <p:sldId id="257" r:id="rId5"/>
    <p:sldId id="258" r:id="rId6"/>
    <p:sldId id="271" r:id="rId7"/>
    <p:sldId id="272" r:id="rId8"/>
    <p:sldId id="273" r:id="rId9"/>
    <p:sldId id="269" r:id="rId10"/>
    <p:sldId id="261" r:id="rId11"/>
    <p:sldId id="275" r:id="rId12"/>
    <p:sldId id="270" r:id="rId13"/>
    <p:sldId id="274" r:id="rId14"/>
    <p:sldId id="266" r:id="rId15"/>
    <p:sldId id="262" r:id="rId16"/>
    <p:sldId id="267" r:id="rId17"/>
    <p:sldId id="268" r:id="rId18"/>
    <p:sldId id="260" r:id="rId19"/>
    <p:sldId id="26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42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2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7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2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29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5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4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7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9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9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40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7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1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22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87915" y="2263494"/>
            <a:ext cx="11653523" cy="354880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385055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4387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751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4888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3723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2626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2026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97080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648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626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08520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439612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40746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8710391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7924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2200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1602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504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62432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96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7087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5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5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69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cntk.ai/pythondocs/tutorials.html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github.com/Microsoft/CNTK/wiki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stackoverflow.com/search?q=cntk" TargetMode="External"/><Relationship Id="rId5" Type="http://schemas.openxmlformats.org/officeDocument/2006/relationships/hyperlink" Target="https://notebooks.azure.com/cntk/libraries/tutorials" TargetMode="External"/><Relationship Id="rId4" Type="http://schemas.openxmlformats.org/officeDocument/2006/relationships/hyperlink" Target="https://github.com/Microsoft/CNTK/tree/master/Tutorial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etup.com/New-York-Azure-Machine-Learning-Meetu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4D42-3B1E-42CD-A21B-862E222E55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machine learning meetup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8E11C-88D3-47E4-A6A2-BAAA83CD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9647919" cy="1655762"/>
          </a:xfrm>
        </p:spPr>
        <p:txBody>
          <a:bodyPr>
            <a:normAutofit/>
          </a:bodyPr>
          <a:lstStyle/>
          <a:p>
            <a:r>
              <a:rPr lang="en-US" sz="2800" dirty="0"/>
              <a:t>Coding a convolutional neural net (CNN) using CNTK</a:t>
            </a:r>
            <a:r>
              <a:rPr lang="en-US" dirty="0"/>
              <a:t> </a:t>
            </a:r>
          </a:p>
          <a:p>
            <a:r>
              <a:rPr lang="en-US" dirty="0"/>
              <a:t>(Microsoft’s cognitive Toolkit)</a:t>
            </a:r>
          </a:p>
          <a:p>
            <a:r>
              <a:rPr lang="en-US" dirty="0"/>
              <a:t>August 17, 2017</a:t>
            </a:r>
          </a:p>
        </p:txBody>
      </p:sp>
    </p:spTree>
    <p:extLst>
      <p:ext uri="{BB962C8B-B14F-4D97-AF65-F5344CB8AC3E}">
        <p14:creationId xmlns:p14="http://schemas.microsoft.com/office/powerpoint/2010/main" val="394131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6FCB-EAAE-4C75-A359-65F08BC4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0"/>
            <a:ext cx="9905998" cy="762000"/>
          </a:xfrm>
        </p:spPr>
        <p:txBody>
          <a:bodyPr/>
          <a:lstStyle/>
          <a:p>
            <a:r>
              <a:rPr lang="en-US" dirty="0"/>
              <a:t>Our starter network using Graph API calls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764706-B953-45D0-A170-B196E86E2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201" y="1016000"/>
            <a:ext cx="3927395" cy="4506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24CC-AD83-4044-A436-F17CA202D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596" y="762001"/>
            <a:ext cx="6805918" cy="554445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700" dirty="0"/>
              <a:t>with C.layers.default_options(init = C.layers.glorot_uniform(), activation = </a:t>
            </a:r>
            <a:r>
              <a:rPr lang="en-US" sz="3700" dirty="0" err="1"/>
              <a:t>C.relu</a:t>
            </a:r>
            <a:r>
              <a:rPr lang="en-US" sz="3700" dirty="0"/>
              <a:t>):</a:t>
            </a:r>
          </a:p>
          <a:p>
            <a:pPr marL="0" indent="0">
              <a:buNone/>
            </a:pPr>
            <a:r>
              <a:rPr lang="en-US" sz="3700" dirty="0"/>
              <a:t>            h = features</a:t>
            </a:r>
          </a:p>
          <a:p>
            <a:pPr marL="0" indent="0">
              <a:buNone/>
            </a:pPr>
            <a:r>
              <a:rPr lang="en-US" sz="3700" dirty="0"/>
              <a:t>            h = C.layers.Convolution2D(filter_shape=(5,5), </a:t>
            </a:r>
          </a:p>
          <a:p>
            <a:pPr marL="0" indent="0">
              <a:buNone/>
            </a:pPr>
            <a:r>
              <a:rPr lang="en-US" sz="3700" dirty="0"/>
              <a:t>                                       num_filters=8,   strides=(1,1), </a:t>
            </a:r>
          </a:p>
          <a:p>
            <a:pPr marL="0" indent="0">
              <a:buNone/>
            </a:pPr>
            <a:r>
              <a:rPr lang="en-US" sz="3700" dirty="0"/>
              <a:t>                                       pad=True, name="first_conv") (h)</a:t>
            </a:r>
          </a:p>
          <a:p>
            <a:pPr marL="0" indent="0">
              <a:buNone/>
            </a:pPr>
            <a:r>
              <a:rPr lang="en-US" sz="3700" dirty="0"/>
              <a:t>            h = C.layers.MaxPooling(filter_shape=(2,2), </a:t>
            </a:r>
          </a:p>
          <a:p>
            <a:pPr marL="0" indent="0">
              <a:buNone/>
            </a:pPr>
            <a:r>
              <a:rPr lang="en-US" sz="3700" dirty="0"/>
              <a:t>                                    strides=(2,2), name="first_max") (h)</a:t>
            </a:r>
          </a:p>
          <a:p>
            <a:pPr marL="0" indent="0">
              <a:buNone/>
            </a:pPr>
            <a:r>
              <a:rPr lang="en-US" sz="3700" dirty="0"/>
              <a:t>            h = C.layers.Convolution2D(filter_shape=(5,5), </a:t>
            </a:r>
          </a:p>
          <a:p>
            <a:pPr marL="0" indent="0">
              <a:buNone/>
            </a:pPr>
            <a:r>
              <a:rPr lang="en-US" sz="3700" dirty="0"/>
              <a:t>                                       num_filters=16,  strides=(1,1), </a:t>
            </a:r>
          </a:p>
          <a:p>
            <a:pPr marL="0" indent="0">
              <a:buNone/>
            </a:pPr>
            <a:r>
              <a:rPr lang="en-US" sz="3700" dirty="0"/>
              <a:t>                                       pad=True, name="second_conv") (h)</a:t>
            </a:r>
          </a:p>
          <a:p>
            <a:pPr marL="0" indent="0">
              <a:buNone/>
            </a:pPr>
            <a:r>
              <a:rPr lang="en-US" sz="3700" dirty="0"/>
              <a:t>            h = C.layers.MaxPooling(filter_shape=(3,3), </a:t>
            </a:r>
          </a:p>
          <a:p>
            <a:pPr marL="0" indent="0">
              <a:buNone/>
            </a:pPr>
            <a:r>
              <a:rPr lang="en-US" sz="3700" dirty="0"/>
              <a:t>                                    strides=(3,3), name="second_max") (h)</a:t>
            </a:r>
          </a:p>
          <a:p>
            <a:pPr marL="0" indent="0">
              <a:buNone/>
            </a:pPr>
            <a:r>
              <a:rPr lang="en-US" sz="3700" dirty="0"/>
              <a:t>            r = </a:t>
            </a:r>
            <a:r>
              <a:rPr lang="en-US" sz="3700" dirty="0" err="1"/>
              <a:t>C.layers.Dense</a:t>
            </a:r>
            <a:r>
              <a:rPr lang="en-US" sz="3700" dirty="0"/>
              <a:t>(num_output_classes, </a:t>
            </a:r>
          </a:p>
          <a:p>
            <a:pPr marL="0" indent="0">
              <a:buNone/>
            </a:pPr>
            <a:r>
              <a:rPr lang="en-US" sz="3700" dirty="0"/>
              <a:t>	activation = None,    name="classify") (h)</a:t>
            </a:r>
          </a:p>
          <a:p>
            <a:pPr marL="0" indent="0">
              <a:buNone/>
            </a:pPr>
            <a:r>
              <a:rPr lang="en-US" sz="3700" dirty="0"/>
              <a:t>            return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5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6A8D-386B-48DE-92D1-2FB274B2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4232"/>
            <a:ext cx="9905998" cy="607939"/>
          </a:xfrm>
        </p:spPr>
        <p:txBody>
          <a:bodyPr/>
          <a:lstStyle/>
          <a:p>
            <a:r>
              <a:rPr lang="en-US" dirty="0"/>
              <a:t>The Functional Way – how is It different?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23555-0906-45B4-9241-177A67164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0114" y="1254265"/>
            <a:ext cx="3953702" cy="453693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689B-FD8B-4BFB-809D-2F58D681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3816" y="606903"/>
            <a:ext cx="7068183" cy="56887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def create_model_mn_factory():</a:t>
            </a:r>
          </a:p>
          <a:p>
            <a:pPr marL="0" indent="0">
              <a:buNone/>
            </a:pPr>
            <a:r>
              <a:rPr lang="en-US" dirty="0"/>
              <a:t>    with cntk.layers.default_options(activation=cntk.ops.relu, pad=False):</a:t>
            </a:r>
          </a:p>
          <a:p>
            <a:pPr marL="0" indent="0">
              <a:buNone/>
            </a:pPr>
            <a:r>
              <a:rPr lang="en-US" dirty="0"/>
              <a:t>      return cntk.layers.Sequential([</a:t>
            </a:r>
          </a:p>
          <a:p>
            <a:pPr marL="0" indent="0">
              <a:buNone/>
            </a:pPr>
            <a:r>
              <a:rPr lang="en-US" dirty="0"/>
              <a:t>       cntk.layers.Convolution2D((5,5), num_filters=8,  strides=(2,2),   	pad=True), # reduction_rank=0 for B&amp;W images</a:t>
            </a:r>
          </a:p>
          <a:p>
            <a:pPr marL="0" indent="0">
              <a:buNone/>
            </a:pPr>
            <a:r>
              <a:rPr lang="en-US" dirty="0"/>
              <a:t>            cntk.layers.MaxPooling((5,5), strides=(2,2)),</a:t>
            </a:r>
          </a:p>
          <a:p>
            <a:pPr marL="0" indent="0">
              <a:buNone/>
            </a:pPr>
            <a:r>
              <a:rPr lang="en-US" dirty="0"/>
              <a:t>            cntk.layers.Convolution2D((5,5), num_filters=16),</a:t>
            </a:r>
          </a:p>
          <a:p>
            <a:pPr marL="0" indent="0">
              <a:buNone/>
            </a:pPr>
            <a:r>
              <a:rPr lang="en-US" dirty="0"/>
              <a:t>            cntk.layers.MaxPooling((5,5), strides=(2,2)),</a:t>
            </a:r>
          </a:p>
          <a:p>
            <a:pPr marL="0" indent="0">
              <a:buNone/>
            </a:pPr>
            <a:r>
              <a:rPr lang="en-US" dirty="0"/>
              <a:t>            cntk.layers.Dense(num_classes_mn, activation=None) </a:t>
            </a:r>
          </a:p>
          <a:p>
            <a:pPr marL="0" indent="0">
              <a:buNone/>
            </a:pPr>
            <a:r>
              <a:rPr lang="en-US" dirty="0"/>
              <a:t>            # no activation in final layer (</a:t>
            </a:r>
            <a:r>
              <a:rPr lang="en-US" dirty="0" err="1"/>
              <a:t>softmax</a:t>
            </a:r>
            <a:r>
              <a:rPr lang="en-US" dirty="0"/>
              <a:t> is done in criterion)</a:t>
            </a:r>
          </a:p>
          <a:p>
            <a:pPr marL="0" indent="0">
              <a:buNone/>
            </a:pPr>
            <a:r>
              <a:rPr lang="en-US" dirty="0"/>
              <a:t>        ])#end Sequential Layering</a:t>
            </a:r>
          </a:p>
          <a:p>
            <a:pPr marL="0" indent="0">
              <a:buNone/>
            </a:pPr>
            <a:r>
              <a:rPr lang="en-US" dirty="0" err="1"/>
              <a:t>model_mn</a:t>
            </a:r>
            <a:r>
              <a:rPr lang="en-US" dirty="0"/>
              <a:t> = create_model_mn_factory()</a:t>
            </a:r>
          </a:p>
        </p:txBody>
      </p:sp>
    </p:spTree>
    <p:extLst>
      <p:ext uri="{BB962C8B-B14F-4D97-AF65-F5344CB8AC3E}">
        <p14:creationId xmlns:p14="http://schemas.microsoft.com/office/powerpoint/2010/main" val="35565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FA03-F817-44F3-BF4C-72D7CA65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2461"/>
            <a:ext cx="9905998" cy="789368"/>
          </a:xfrm>
        </p:spPr>
        <p:txBody>
          <a:bodyPr/>
          <a:lstStyle/>
          <a:p>
            <a:r>
              <a:rPr lang="en-US" dirty="0"/>
              <a:t>Last pre-code/demo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49A3A-9F68-4862-B1C9-61469AEB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583" y="899885"/>
            <a:ext cx="9905999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Using Python for a few reasons:</a:t>
            </a:r>
          </a:p>
          <a:p>
            <a:r>
              <a:rPr lang="en-US" dirty="0"/>
              <a:t>Two levels exposed – a low level (graph based) and high level (functional) view – this is the steepest part of learning the API</a:t>
            </a:r>
          </a:p>
          <a:p>
            <a:r>
              <a:rPr lang="en-US" dirty="0"/>
              <a:t>CNTK supports </a:t>
            </a:r>
            <a:r>
              <a:rPr lang="en-US" dirty="0" err="1"/>
              <a:t>Keras</a:t>
            </a:r>
            <a:r>
              <a:rPr lang="en-US" dirty="0"/>
              <a:t> which offers x-framework capability (</a:t>
            </a:r>
            <a:r>
              <a:rPr lang="en-US" dirty="0" err="1"/>
              <a:t>Tensorflow</a:t>
            </a:r>
            <a:r>
              <a:rPr lang="en-US" dirty="0"/>
              <a:t>…)</a:t>
            </a:r>
          </a:p>
          <a:p>
            <a:r>
              <a:rPr lang="en-US" dirty="0"/>
              <a:t>Richest (if still evolving) set of docs and examples</a:t>
            </a:r>
          </a:p>
          <a:p>
            <a:r>
              <a:rPr lang="en-US" dirty="0"/>
              <a:t>Key takeaway:</a:t>
            </a:r>
          </a:p>
          <a:p>
            <a:pPr lvl="1"/>
            <a:r>
              <a:rPr lang="en-US" dirty="0"/>
              <a:t>Python CNTK elements are just wrappers over C++ implemented tensors, math routines, and other data structures.</a:t>
            </a:r>
          </a:p>
          <a:p>
            <a:pPr lvl="1"/>
            <a:r>
              <a:rPr lang="en-US" dirty="0"/>
              <a:t>Creating Python CNTK elements is different than binding them – it’s a common error</a:t>
            </a:r>
          </a:p>
          <a:p>
            <a:pPr lvl="1"/>
            <a:r>
              <a:rPr lang="en-US" dirty="0"/>
              <a:t>Using the “layers library” is easier, safer, and more readable and you can mix and match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Let’s look at the code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5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9755-FA36-485B-B9F2-5E844C94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9718"/>
            <a:ext cx="9905998" cy="803882"/>
          </a:xfrm>
        </p:spPr>
        <p:txBody>
          <a:bodyPr/>
          <a:lstStyle/>
          <a:p>
            <a:r>
              <a:rPr lang="en-US" dirty="0"/>
              <a:t>Guidelines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2C79-D834-4F1B-9A7F-5AC2A49E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63600"/>
            <a:ext cx="9905999" cy="568960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Use the layers library as much as possible</a:t>
            </a:r>
          </a:p>
          <a:p>
            <a:r>
              <a:rPr lang="en-US" sz="2000" dirty="0"/>
              <a:t>If you have a GPU make sure CNTK ‘sees’ it: print(</a:t>
            </a:r>
            <a:r>
              <a:rPr lang="en-US" sz="2000" dirty="0" err="1"/>
              <a:t>cntk.all_devices</a:t>
            </a:r>
            <a:r>
              <a:rPr lang="en-US" sz="2000" dirty="0"/>
              <a:t>() )</a:t>
            </a:r>
          </a:p>
          <a:p>
            <a:r>
              <a:rPr lang="en-US" sz="2000" dirty="0"/>
              <a:t>Understand CNTK's types and assumptions.</a:t>
            </a:r>
          </a:p>
          <a:p>
            <a:pPr lvl="1"/>
            <a:r>
              <a:rPr lang="en-US" sz="1800" dirty="0"/>
              <a:t>The Python API documentation tries to include examples of usage for every basic operation so it is easy to see for each operation what is expected and what gets produced.</a:t>
            </a:r>
          </a:p>
          <a:p>
            <a:r>
              <a:rPr lang="en-US" sz="2000" dirty="0"/>
              <a:t>When debugging, print or (</a:t>
            </a:r>
            <a:r>
              <a:rPr lang="en-US" sz="2000" dirty="0" err="1"/>
              <a:t>repr</a:t>
            </a:r>
            <a:r>
              <a:rPr lang="en-US" sz="2000" dirty="0"/>
              <a:t>) each function to verify the types of its inputs and outputs.</a:t>
            </a:r>
          </a:p>
          <a:p>
            <a:r>
              <a:rPr lang="en-US" sz="2000" dirty="0"/>
              <a:t>Verify weight sharing and other structural issues in your network by plotting the underlying graph</a:t>
            </a:r>
          </a:p>
          <a:p>
            <a:r>
              <a:rPr lang="en-US" sz="2000" dirty="0"/>
              <a:t>There is an integrated terminal (</a:t>
            </a:r>
            <a:r>
              <a:rPr lang="en-US" sz="2000" dirty="0" err="1"/>
              <a:t>tty</a:t>
            </a:r>
            <a:r>
              <a:rPr lang="en-US" sz="2000" dirty="0"/>
              <a:t>) based type of debugger – it is very verbose and do not enable it unless </a:t>
            </a:r>
            <a:r>
              <a:rPr lang="en-US" sz="2000" i="1" u="sng" dirty="0"/>
              <a:t>you are sure </a:t>
            </a:r>
            <a:r>
              <a:rPr lang="en-US" sz="2000" dirty="0"/>
              <a:t>you have an integrated terminal – </a:t>
            </a:r>
            <a:r>
              <a:rPr lang="en-US" sz="2000" dirty="0" err="1"/>
              <a:t>debugging.debug_model</a:t>
            </a:r>
            <a:r>
              <a:rPr lang="en-US" sz="2000" dirty="0"/>
              <a:t>(your model)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set_checked_mode</a:t>
            </a:r>
            <a:r>
              <a:rPr lang="en-US" sz="2000" dirty="0"/>
              <a:t>(True) to figure out which operation is producing </a:t>
            </a:r>
            <a:r>
              <a:rPr lang="en-US" sz="2000" dirty="0" err="1"/>
              <a:t>NaNs</a:t>
            </a:r>
            <a:endParaRPr lang="en-US" sz="2000" dirty="0"/>
          </a:p>
          <a:p>
            <a:r>
              <a:rPr lang="en-US" sz="2000" dirty="0"/>
              <a:t>Use </a:t>
            </a:r>
            <a:r>
              <a:rPr lang="en-US" sz="2000" dirty="0" err="1"/>
              <a:t>debug_model</a:t>
            </a:r>
            <a:r>
              <a:rPr lang="en-US" sz="2000" dirty="0"/>
              <a:t>(function) and </a:t>
            </a:r>
            <a:r>
              <a:rPr lang="en-US" sz="2000" dirty="0" err="1"/>
              <a:t>set_computation_network_trace_level</a:t>
            </a:r>
            <a:r>
              <a:rPr lang="en-US" sz="2000" dirty="0"/>
              <a:t>(level) to smoke out any remaining bugs.</a:t>
            </a:r>
          </a:p>
          <a:p>
            <a:r>
              <a:rPr lang="en-US" sz="2000" dirty="0"/>
              <a:t>For reproducing results/problems: </a:t>
            </a:r>
            <a:r>
              <a:rPr lang="en-US" sz="2000" dirty="0" err="1"/>
              <a:t>cntk.set_fixed_random_seed</a:t>
            </a:r>
            <a:r>
              <a:rPr lang="en-US" sz="2000" dirty="0"/>
              <a:t>(value)</a:t>
            </a:r>
          </a:p>
          <a:p>
            <a:r>
              <a:rPr lang="en-US" sz="2000" dirty="0"/>
              <a:t>If using the graph API level make sure you bind correctly:</a:t>
            </a:r>
          </a:p>
          <a:p>
            <a:pPr lvl="1"/>
            <a:r>
              <a:rPr lang="en-US" sz="1600" dirty="0"/>
              <a:t>combined = </a:t>
            </a:r>
            <a:r>
              <a:rPr lang="en-US" sz="1600" dirty="0" err="1"/>
              <a:t>C.layers.Dense</a:t>
            </a:r>
            <a:r>
              <a:rPr lang="en-US" sz="1600" dirty="0"/>
              <a:t>(64, activation=</a:t>
            </a:r>
            <a:r>
              <a:rPr lang="en-US" sz="1600" dirty="0" err="1"/>
              <a:t>C.sigmoid</a:t>
            </a:r>
            <a:r>
              <a:rPr lang="en-US" sz="1600" dirty="0"/>
              <a:t>)(combined)    #this is correct</a:t>
            </a:r>
          </a:p>
          <a:p>
            <a:pPr lvl="1"/>
            <a:r>
              <a:rPr lang="en-US" sz="1600" dirty="0"/>
              <a:t>combined = </a:t>
            </a:r>
            <a:r>
              <a:rPr lang="en-US" sz="1600" dirty="0" err="1"/>
              <a:t>C.layers.LayerNormalization</a:t>
            </a:r>
            <a:r>
              <a:rPr lang="en-US" sz="1600" dirty="0"/>
              <a:t>()                                     #no error but this won’t bind and creates placeholder only</a:t>
            </a:r>
          </a:p>
        </p:txBody>
      </p:sp>
    </p:spTree>
    <p:extLst>
      <p:ext uri="{BB962C8B-B14F-4D97-AF65-F5344CB8AC3E}">
        <p14:creationId xmlns:p14="http://schemas.microsoft.com/office/powerpoint/2010/main" val="729745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45A8-F197-43B4-A8BF-3245B2D2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1600"/>
            <a:ext cx="9905998" cy="870857"/>
          </a:xfrm>
        </p:spPr>
        <p:txBody>
          <a:bodyPr/>
          <a:lstStyle/>
          <a:p>
            <a:r>
              <a:rPr lang="en-US" dirty="0"/>
              <a:t>Debugging (interactive)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FA7D-69CA-4849-8E05-828F52C14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492" y="1108509"/>
            <a:ext cx="9905999" cy="48641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your code you first wrap your model in a CNTK debug wrapper</a:t>
            </a:r>
          </a:p>
          <a:p>
            <a:pPr marL="0" indent="0">
              <a:buNone/>
            </a:pPr>
            <a:r>
              <a:rPr lang="en-US" sz="1800" dirty="0"/>
              <a:t>netout = Sequential([For(range(num_hidden_layers), lambda i: Dense(hidden_layers_dim, activation=sigmoid)),Dense(num_output_classes)])(feature)</a:t>
            </a:r>
          </a:p>
          <a:p>
            <a:pPr marL="0" indent="0">
              <a:buNone/>
            </a:pPr>
            <a:r>
              <a:rPr lang="en-US" sz="2000" dirty="0"/>
              <a:t>netout = </a:t>
            </a:r>
            <a:r>
              <a:rPr lang="en-US" sz="2000" u="sng" dirty="0" err="1"/>
              <a:t>C.debugging.debug_model</a:t>
            </a:r>
            <a:r>
              <a:rPr lang="en-US" sz="2000" u="sng" dirty="0"/>
              <a:t>(netout</a:t>
            </a:r>
            <a:r>
              <a:rPr lang="en-US" sz="2000" dirty="0"/>
              <a:t>)             #wrapped 8/11</a:t>
            </a:r>
          </a:p>
          <a:p>
            <a:pPr marL="0" indent="0">
              <a:buNone/>
            </a:pPr>
            <a:r>
              <a:rPr lang="en-US" sz="2000" dirty="0"/>
              <a:t>When you run this you will get an interactive prompt (command line) and a small set of commands to use (print, next node, jump ‘n’ nodes, …)</a:t>
            </a:r>
          </a:p>
          <a:p>
            <a:pPr marL="0" indent="0">
              <a:buNone/>
            </a:pPr>
            <a:r>
              <a:rPr lang="en-US" sz="2000" dirty="0"/>
              <a:t>Documented at: </a:t>
            </a:r>
          </a:p>
          <a:p>
            <a:pPr marL="0" indent="0">
              <a:buNone/>
            </a:pPr>
            <a:r>
              <a:rPr lang="en-US" sz="2000" dirty="0"/>
              <a:t>https://docs.microsoft.com/en-us/python/api/cntk.debugging.debug?view=cntk-py-2.0</a:t>
            </a:r>
          </a:p>
          <a:p>
            <a:r>
              <a:rPr lang="en-US" dirty="0"/>
              <a:t>You can also jump into </a:t>
            </a:r>
            <a:r>
              <a:rPr lang="en-US" dirty="0" err="1"/>
              <a:t>pdb</a:t>
            </a:r>
            <a:endParaRPr lang="en-US" dirty="0"/>
          </a:p>
          <a:p>
            <a:r>
              <a:rPr lang="en-US" dirty="0"/>
              <a:t>&gt;&gt;&gt;d </a:t>
            </a:r>
          </a:p>
          <a:p>
            <a:r>
              <a:rPr lang="en-US" dirty="0"/>
              <a:t>If you cannot get input working then the input is looking elsewhere (wrong shell,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973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45A7-85C3-4DAE-8B57-77E52C6A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677" y="76351"/>
            <a:ext cx="9905998" cy="805681"/>
          </a:xfrm>
        </p:spPr>
        <p:txBody>
          <a:bodyPr>
            <a:normAutofit fontScale="90000"/>
          </a:bodyPr>
          <a:lstStyle/>
          <a:p>
            <a:r>
              <a:rPr lang="en-US" dirty="0"/>
              <a:t>VS </a:t>
            </a:r>
            <a:r>
              <a:rPr lang="en-US" dirty="0" err="1"/>
              <a:t>CoDe</a:t>
            </a:r>
            <a:r>
              <a:rPr lang="en-US" dirty="0"/>
              <a:t> – interactive window with CNTK debugging enabled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8CE119-68AC-4B71-BA1B-50CE634ED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451" y="961544"/>
            <a:ext cx="9642298" cy="5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8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37"/>
          <a:stretch/>
        </p:blipFill>
        <p:spPr>
          <a:xfrm>
            <a:off x="2241416" y="112265"/>
            <a:ext cx="7675891" cy="6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4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684" y="340455"/>
            <a:ext cx="827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kern="0" dirty="0">
                <a:solidFill>
                  <a:srgbClr val="117A0E"/>
                </a:solidFill>
                <a:latin typeface="Segoe Pro Light" charset="0"/>
              </a:rPr>
              <a:t>Where to begin? V2.1 is now available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686" y="1018490"/>
            <a:ext cx="6533234" cy="4329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>
              <a:defRPr/>
            </a:pPr>
            <a:r>
              <a:rPr lang="en-US" b="1" kern="0">
                <a:solidFill>
                  <a:sysClr val="windowText" lastClr="000000"/>
                </a:solidFill>
                <a:latin typeface="Calibri" panose="020F0502020204030204"/>
              </a:rPr>
              <a:t>On GitHub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: 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  <a:hlinkClick r:id="rId2"/>
              </a:rPr>
              <a:t>https://github.com/Microsoft/CNTK/wiki</a:t>
            </a: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r>
              <a:rPr lang="en-US" b="1" kern="0">
                <a:solidFill>
                  <a:sysClr val="windowText" lastClr="000000"/>
                </a:solidFill>
                <a:latin typeface="Calibri" panose="020F0502020204030204"/>
              </a:rPr>
              <a:t>Tutorials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: </a:t>
            </a:r>
          </a:p>
          <a:p>
            <a:pPr defTabSz="914225">
              <a:defRPr/>
            </a:pP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  <a:hlinkClick r:id="rId3"/>
              </a:rPr>
              <a:t>https://www.cntk.ai/pythondocs/tutorials.html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 (latest release)</a:t>
            </a:r>
          </a:p>
          <a:p>
            <a:pPr defTabSz="914225">
              <a:defRPr/>
            </a:pP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  <a:hlinkClick r:id="rId4"/>
              </a:rPr>
              <a:t>https://github.com/Microsoft/CNTK/tree/master/Tutorials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 (latest)</a:t>
            </a: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r>
              <a:rPr lang="en-US" b="1" kern="0">
                <a:solidFill>
                  <a:sysClr val="windowText" lastClr="000000"/>
                </a:solidFill>
                <a:latin typeface="Calibri" panose="020F0502020204030204"/>
              </a:rPr>
              <a:t>Azure Notebooks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: Try for free pre-hosted </a:t>
            </a:r>
          </a:p>
          <a:p>
            <a:pPr defTabSz="914225">
              <a:defRPr/>
            </a:pP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  <a:hlinkClick r:id="rId5"/>
              </a:rPr>
              <a:t>https://notebooks.azure.com/cntk/libraries/tutorials</a:t>
            </a: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defTabSz="914225">
              <a:defRPr/>
            </a:pPr>
            <a:r>
              <a:rPr lang="en-US" b="1" kern="0">
                <a:solidFill>
                  <a:sysClr val="windowText" lastClr="000000"/>
                </a:solidFill>
                <a:latin typeface="Calibri" panose="020F0502020204030204"/>
              </a:rPr>
              <a:t>Seek help on Stack Overflow: </a:t>
            </a:r>
          </a:p>
          <a:p>
            <a:pPr defTabSz="914225">
              <a:defRPr/>
            </a:pP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  <a:hlinkClick r:id="rId6"/>
              </a:rPr>
              <a:t>http://stackoverflow.com/search?q=cntk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 (please add </a:t>
            </a:r>
            <a:r>
              <a:rPr lang="en-US" i="1" kern="0" err="1">
                <a:solidFill>
                  <a:sysClr val="windowText" lastClr="000000"/>
                </a:solidFill>
                <a:latin typeface="Calibri" panose="020F0502020204030204"/>
              </a:rPr>
              <a:t>cntk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 tag)</a:t>
            </a:r>
          </a:p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4" y="1409417"/>
            <a:ext cx="6405731" cy="4298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684" y="5874465"/>
            <a:ext cx="6095136" cy="6572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25">
              <a:defRPr/>
            </a:pPr>
            <a:r>
              <a:rPr lang="en-US" b="1" kern="0">
                <a:solidFill>
                  <a:sysClr val="windowText" lastClr="000000"/>
                </a:solidFill>
                <a:latin typeface="Calibri" panose="020F0502020204030204"/>
              </a:rPr>
              <a:t>Seek help on Stack Overflow: </a:t>
            </a:r>
          </a:p>
          <a:p>
            <a:pPr defTabSz="914225">
              <a:defRPr/>
            </a:pP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  <a:hlinkClick r:id="rId6"/>
              </a:rPr>
              <a:t>http://stackoverflow.com/search?q=cntk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 (please add </a:t>
            </a:r>
            <a:r>
              <a:rPr lang="en-US" i="1" kern="0" err="1">
                <a:solidFill>
                  <a:sysClr val="windowText" lastClr="000000"/>
                </a:solidFill>
                <a:latin typeface="Calibri" panose="020F0502020204030204"/>
              </a:rPr>
              <a:t>cntk</a:t>
            </a:r>
            <a:r>
              <a:rPr lang="en-US" kern="0">
                <a:solidFill>
                  <a:sysClr val="windowText" lastClr="000000"/>
                </a:solidFill>
                <a:latin typeface="Calibri" panose="020F0502020204030204"/>
              </a:rPr>
              <a:t> tag)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371" y="3186411"/>
            <a:ext cx="5393174" cy="29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4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CF80-CD8B-45E0-8443-6E4BEDBA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A8CB1-FEB2-4879-8ACA-F5126928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https://www.meetup.com/New-York-Azure-Machine-Learning-Meetup/</a:t>
            </a:r>
            <a:endParaRPr lang="en-US" dirty="0"/>
          </a:p>
          <a:p>
            <a:r>
              <a:rPr lang="en-US" dirty="0"/>
              <a:t>https://github.com/­jimwill3/NY-AZML-Me­etup</a:t>
            </a:r>
          </a:p>
          <a:p>
            <a:r>
              <a:rPr lang="en-US" dirty="0"/>
              <a:t>survey</a:t>
            </a:r>
          </a:p>
          <a:p>
            <a:pPr marL="0" indent="0">
              <a:buNone/>
            </a:pPr>
            <a:r>
              <a:rPr lang="en-US" dirty="0"/>
              <a:t>Next meetup aiming for September 28, </a:t>
            </a:r>
            <a:r>
              <a:rPr lang="en-US"/>
              <a:t>2017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3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E73-4E56-46F5-82A1-EEC7440B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981CD-41AA-44D1-86FD-4FB806DE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2514"/>
            <a:ext cx="9905999" cy="3998687"/>
          </a:xfrm>
        </p:spPr>
        <p:txBody>
          <a:bodyPr/>
          <a:lstStyle/>
          <a:p>
            <a:r>
              <a:rPr lang="en-US" dirty="0"/>
              <a:t>Quick recap from last session – Concepts for CNN</a:t>
            </a:r>
          </a:p>
          <a:p>
            <a:r>
              <a:rPr lang="en-US" dirty="0"/>
              <a:t>Review code and structure of a working CNN (existing tutorial)</a:t>
            </a:r>
          </a:p>
          <a:p>
            <a:r>
              <a:rPr lang="en-US" dirty="0"/>
              <a:t>Decompose and modify</a:t>
            </a:r>
          </a:p>
          <a:p>
            <a:r>
              <a:rPr lang="en-US" dirty="0"/>
              <a:t>Examine impact, changes, mistakes</a:t>
            </a:r>
          </a:p>
          <a:p>
            <a:r>
              <a:rPr lang="en-US" dirty="0"/>
              <a:t>Debugging, tracing</a:t>
            </a:r>
          </a:p>
          <a:p>
            <a:r>
              <a:rPr lang="en-US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224216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E28A-B081-4831-8DBD-E41AB9E5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83771"/>
          </a:xfrm>
        </p:spPr>
        <p:txBody>
          <a:bodyPr/>
          <a:lstStyle/>
          <a:p>
            <a:r>
              <a:rPr lang="en-US" dirty="0"/>
              <a:t>Recap from July 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EB2A-6551-415A-8DA4-C365C11B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6229"/>
            <a:ext cx="9905999" cy="4034972"/>
          </a:xfrm>
        </p:spPr>
        <p:txBody>
          <a:bodyPr>
            <a:normAutofit/>
          </a:bodyPr>
          <a:lstStyle/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Convolution</a:t>
            </a:r>
          </a:p>
          <a:p>
            <a:pPr lvl="1"/>
            <a:r>
              <a:rPr lang="en-US" dirty="0"/>
              <a:t>Filter (feature) maps</a:t>
            </a:r>
          </a:p>
          <a:p>
            <a:pPr lvl="1"/>
            <a:r>
              <a:rPr lang="en-US" dirty="0"/>
              <a:t>Convolutional layers</a:t>
            </a:r>
          </a:p>
          <a:p>
            <a:pPr lvl="1"/>
            <a:r>
              <a:rPr lang="en-US" dirty="0" err="1"/>
              <a:t>MaxPooling</a:t>
            </a:r>
            <a:endParaRPr lang="en-US" dirty="0"/>
          </a:p>
          <a:p>
            <a:pPr lvl="1"/>
            <a:r>
              <a:rPr lang="en-US" dirty="0"/>
              <a:t>Minibatch</a:t>
            </a:r>
          </a:p>
          <a:p>
            <a:pPr lvl="1"/>
            <a:r>
              <a:rPr lang="en-US" dirty="0"/>
              <a:t>Learners and their parameters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8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18BC-1A62-4BFB-912A-8E91C147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179B4-EBF2-436E-AF2D-5EB759BEE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22BEA-8722-45EA-8755-EFBC05EF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5" y="230794"/>
            <a:ext cx="11382811" cy="63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4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5E75-08EE-44DB-B38B-48B2D200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22" y="67232"/>
            <a:ext cx="11655840" cy="230311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0EEC1-158A-4DC3-AC9D-05C1AE3C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9" y="827462"/>
            <a:ext cx="11410824" cy="59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67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4386-4FCB-4343-AB63-639836E3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58488-A6E4-452B-A1FB-9B3CD7E7C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2F6DB-124A-42D4-B4B0-CA84A2680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5" y="375531"/>
            <a:ext cx="11382811" cy="61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373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199B-F062-4D46-AFBC-CCFC37A3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F225-1B53-459A-9A40-3E364C5B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builds and binds these classes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F2614-721E-4F65-B887-467E14851A89}"/>
              </a:ext>
            </a:extLst>
          </p:cNvPr>
          <p:cNvSpPr/>
          <p:nvPr/>
        </p:nvSpPr>
        <p:spPr>
          <a:xfrm>
            <a:off x="1944913" y="2692398"/>
            <a:ext cx="7540171" cy="288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Trainer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32907A-6D57-4E1F-97F5-8ABEAA2542F2}"/>
              </a:ext>
            </a:extLst>
          </p:cNvPr>
          <p:cNvSpPr/>
          <p:nvPr/>
        </p:nvSpPr>
        <p:spPr>
          <a:xfrm>
            <a:off x="2561771" y="3410857"/>
            <a:ext cx="2061029" cy="85634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(network)</a:t>
            </a:r>
          </a:p>
          <a:p>
            <a:pPr algn="ctr"/>
            <a:r>
              <a:rPr lang="en-US" dirty="0"/>
              <a:t>classification </a:t>
            </a:r>
            <a:r>
              <a:rPr lang="en-US" dirty="0" err="1"/>
              <a:t>error,activations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B2F1B7-7261-4830-8D1F-D0A92CFD5567}"/>
              </a:ext>
            </a:extLst>
          </p:cNvPr>
          <p:cNvSpPr/>
          <p:nvPr/>
        </p:nvSpPr>
        <p:spPr>
          <a:xfrm>
            <a:off x="7152935" y="3461876"/>
            <a:ext cx="2061029" cy="85634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C0BD591-3E41-4A30-9904-5B591627427B}"/>
              </a:ext>
            </a:extLst>
          </p:cNvPr>
          <p:cNvSpPr/>
          <p:nvPr/>
        </p:nvSpPr>
        <p:spPr>
          <a:xfrm>
            <a:off x="2561771" y="2855686"/>
            <a:ext cx="297543" cy="478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289FEB-0336-4234-93C2-156EC6D3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71" y="4479646"/>
            <a:ext cx="353599" cy="50601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4C641F3-9C71-479E-9678-87533DDC7033}"/>
              </a:ext>
            </a:extLst>
          </p:cNvPr>
          <p:cNvSpPr/>
          <p:nvPr/>
        </p:nvSpPr>
        <p:spPr>
          <a:xfrm>
            <a:off x="5874884" y="3813517"/>
            <a:ext cx="923246" cy="297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DC393DA-E1FD-46C2-A652-10BF43E44C01}"/>
              </a:ext>
            </a:extLst>
          </p:cNvPr>
          <p:cNvSpPr/>
          <p:nvPr/>
        </p:nvSpPr>
        <p:spPr>
          <a:xfrm>
            <a:off x="4970915" y="3784602"/>
            <a:ext cx="881744" cy="351968"/>
          </a:xfrm>
          <a:prstGeom prst="leftArrow">
            <a:avLst>
              <a:gd name="adj1" fmla="val 366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1A464-A5A3-4095-B28F-653CB52CA561}"/>
              </a:ext>
            </a:extLst>
          </p:cNvPr>
          <p:cNvSpPr txBox="1"/>
          <p:nvPr/>
        </p:nvSpPr>
        <p:spPr>
          <a:xfrm>
            <a:off x="2915369" y="2855686"/>
            <a:ext cx="242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Data, Shape,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917AB-00C6-49F6-AFB0-F199B8A2B5F2}"/>
              </a:ext>
            </a:extLst>
          </p:cNvPr>
          <p:cNvSpPr txBox="1"/>
          <p:nvPr/>
        </p:nvSpPr>
        <p:spPr>
          <a:xfrm>
            <a:off x="2915370" y="4564743"/>
            <a:ext cx="126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D73FA-9CA9-40E5-BD95-81827FFD82CB}"/>
              </a:ext>
            </a:extLst>
          </p:cNvPr>
          <p:cNvSpPr txBox="1"/>
          <p:nvPr/>
        </p:nvSpPr>
        <p:spPr>
          <a:xfrm>
            <a:off x="5181600" y="4397829"/>
            <a:ext cx="161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size, epochs, loggers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A2E60-6A6C-4F00-9304-F0AE83FFB839}"/>
              </a:ext>
            </a:extLst>
          </p:cNvPr>
          <p:cNvSpPr txBox="1"/>
          <p:nvPr/>
        </p:nvSpPr>
        <p:spPr>
          <a:xfrm>
            <a:off x="6798130" y="2815545"/>
            <a:ext cx="241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 (SGD, Adam..)and parameters</a:t>
            </a:r>
          </a:p>
        </p:txBody>
      </p:sp>
    </p:spTree>
    <p:extLst>
      <p:ext uri="{BB962C8B-B14F-4D97-AF65-F5344CB8AC3E}">
        <p14:creationId xmlns:p14="http://schemas.microsoft.com/office/powerpoint/2010/main" val="288421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74EE-5773-4E4E-A295-94500B46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585" y="284690"/>
            <a:ext cx="9905998" cy="644225"/>
          </a:xfrm>
        </p:spPr>
        <p:txBody>
          <a:bodyPr/>
          <a:lstStyle/>
          <a:p>
            <a:r>
              <a:rPr lang="en-US" dirty="0"/>
              <a:t> Session code – backgrounder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12B4-D45B-41D5-88C9-DDE8C963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585" y="928915"/>
            <a:ext cx="9905999" cy="5522685"/>
          </a:xfrm>
        </p:spPr>
        <p:txBody>
          <a:bodyPr>
            <a:normAutofit/>
          </a:bodyPr>
          <a:lstStyle/>
          <a:p>
            <a:r>
              <a:rPr lang="en-US" dirty="0"/>
              <a:t>CNTK exposes APIs for Python, Java, C++, (and C# - relatively new)</a:t>
            </a:r>
          </a:p>
          <a:p>
            <a:r>
              <a:rPr lang="en-US" dirty="0"/>
              <a:t>The CNTK Programming Model: Networks are Function Objects</a:t>
            </a:r>
            <a:r>
              <a:rPr lang="en-US" b="1" dirty="0"/>
              <a:t>…</a:t>
            </a:r>
            <a:r>
              <a:rPr lang="en-US" dirty="0"/>
              <a:t>supporting a wide range of neural networking architectures</a:t>
            </a:r>
          </a:p>
          <a:p>
            <a:r>
              <a:rPr lang="en-US" dirty="0"/>
              <a:t>CNTK function objects </a:t>
            </a:r>
            <a:r>
              <a:rPr lang="en-US" b="1" i="1" dirty="0"/>
              <a:t>are not backed by numpy arrays</a:t>
            </a:r>
            <a:r>
              <a:rPr lang="en-US" dirty="0"/>
              <a:t>. Rather, they are represented internally as graph structures in C++ that encode the computation, similar to other deep learning toolkits. In fact the line</a:t>
            </a:r>
          </a:p>
          <a:p>
            <a:pPr marL="0" indent="0">
              <a:buNone/>
            </a:pPr>
            <a:r>
              <a:rPr lang="en-US" dirty="0"/>
              <a:t>d = Dense(5, np.tanh)  # is just constructing a graph, while the line </a:t>
            </a:r>
          </a:p>
          <a:p>
            <a:pPr marL="0" indent="0">
              <a:buNone/>
            </a:pPr>
            <a:r>
              <a:rPr lang="en-US" dirty="0"/>
              <a:t>y = d(np.array([1, 2])) # is feeding data to the graph execution engine.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BBE5-79C9-4A53-AD5C-4F9102BF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4233"/>
            <a:ext cx="9905998" cy="665996"/>
          </a:xfrm>
        </p:spPr>
        <p:txBody>
          <a:bodyPr/>
          <a:lstStyle/>
          <a:p>
            <a:r>
              <a:rPr lang="en-US" dirty="0"/>
              <a:t>Two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BF31-4727-41B5-B208-3C504343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49086"/>
            <a:ext cx="9905999" cy="4942115"/>
          </a:xfrm>
        </p:spPr>
        <p:txBody>
          <a:bodyPr/>
          <a:lstStyle/>
          <a:p>
            <a:r>
              <a:rPr lang="en-US" dirty="0"/>
              <a:t>Printing a CNTK function will give you an output similar to the following format:</a:t>
            </a:r>
          </a:p>
          <a:p>
            <a:pPr lvl="1"/>
            <a:r>
              <a:rPr lang="en-US" i="1" dirty="0"/>
              <a:t>Operation</a:t>
            </a:r>
            <a:r>
              <a:rPr lang="en-US" dirty="0"/>
              <a:t>(Sequence[Tensor[</a:t>
            </a:r>
            <a:r>
              <a:rPr lang="en-US" i="1" dirty="0"/>
              <a:t>shape</a:t>
            </a:r>
            <a:r>
              <a:rPr lang="en-US" dirty="0"/>
              <a:t>]], </a:t>
            </a:r>
            <a:r>
              <a:rPr lang="en-US" i="1" dirty="0"/>
              <a:t>other arguments</a:t>
            </a:r>
            <a:r>
              <a:rPr lang="en-US" dirty="0"/>
              <a:t>) -&gt; Tensor[</a:t>
            </a:r>
            <a:r>
              <a:rPr lang="en-US" i="1" dirty="0"/>
              <a:t>shape</a:t>
            </a:r>
            <a:r>
              <a:rPr lang="en-US" dirty="0"/>
              <a:t>]</a:t>
            </a:r>
          </a:p>
          <a:p>
            <a:r>
              <a:rPr lang="en-US" dirty="0"/>
              <a:t>The CNTK graph structure is wrapped in the Python class Function that exposes the necessary interface so that other Python functions can call it and access its members - such as W(eight) and b(</a:t>
            </a:r>
            <a:r>
              <a:rPr lang="en-US" dirty="0" err="1"/>
              <a:t>ias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09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4D855471-C056-4AD3-9B30-1FF2BBCDFD01}"/>
    </a:ext>
  </a:extLst>
</a:theme>
</file>

<file path=ppt/theme/theme3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2020</TotalTime>
  <Words>1229</Words>
  <Application>Microsoft Office PowerPoint</Application>
  <PresentationFormat>Widescreen</PresentationFormat>
  <Paragraphs>129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Segoe Pro Light</vt:lpstr>
      <vt:lpstr>Segoe UI</vt:lpstr>
      <vt:lpstr>Segoe UI Light</vt:lpstr>
      <vt:lpstr>Trebuchet MS</vt:lpstr>
      <vt:lpstr>Tw Cen MT</vt:lpstr>
      <vt:lpstr>Wingdings</vt:lpstr>
      <vt:lpstr>Circuit</vt:lpstr>
      <vt:lpstr>9_Office Theme</vt:lpstr>
      <vt:lpstr>6-30535_Machine_Learning_Analytics_Data_Science_Conference_Fall_2015_Template</vt:lpstr>
      <vt:lpstr>Azure machine learning meetup</vt:lpstr>
      <vt:lpstr>agenda</vt:lpstr>
      <vt:lpstr>Recap from July 29</vt:lpstr>
      <vt:lpstr>PowerPoint Presentation</vt:lpstr>
      <vt:lpstr>testing</vt:lpstr>
      <vt:lpstr>PowerPoint Presentation</vt:lpstr>
      <vt:lpstr>recall</vt:lpstr>
      <vt:lpstr> Session code – backgrounder</vt:lpstr>
      <vt:lpstr>Two key concepts</vt:lpstr>
      <vt:lpstr>Our starter network using Graph API calls</vt:lpstr>
      <vt:lpstr>The Functional Way – how is It different?</vt:lpstr>
      <vt:lpstr>Last pre-code/demo slide</vt:lpstr>
      <vt:lpstr>Guidelines summary</vt:lpstr>
      <vt:lpstr>Debugging (interactive)</vt:lpstr>
      <vt:lpstr>VS CoDe – interactive window with CNTK debugging enabled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machine learning meetup</dc:title>
  <dc:creator>Jim Williams</dc:creator>
  <cp:lastModifiedBy>Jim Williams</cp:lastModifiedBy>
  <cp:revision>36</cp:revision>
  <dcterms:created xsi:type="dcterms:W3CDTF">2017-08-09T15:45:33Z</dcterms:created>
  <dcterms:modified xsi:type="dcterms:W3CDTF">2017-08-18T13:01:21Z</dcterms:modified>
</cp:coreProperties>
</file>